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34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Rickshaw Traffic. </a:t>
            </a:r>
            <a:r>
              <a:rPr lang="en-US" altLang="en-US" dirty="0" smtClean="0"/>
              <a:t>Invented in 1869, the rickshaw transformed urban life in East Asia and the lands bordering on the Indian Ocean.</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34C846E-D717-4461-829A-D276B9997338}"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476987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Gandhi</a:t>
            </a:r>
            <a:r>
              <a:rPr lang="en-US" altLang="en-US" dirty="0" smtClean="0"/>
              <a:t>’</a:t>
            </a:r>
            <a:r>
              <a:rPr lang="en-US" altLang="ja-JP" b="1" dirty="0" smtClean="0"/>
              <a:t>s Salt March to the </a:t>
            </a:r>
            <a:r>
              <a:rPr lang="en-US" altLang="en-US" b="1" dirty="0" smtClean="0"/>
              <a:t>Sea. </a:t>
            </a:r>
            <a:r>
              <a:rPr lang="en-US" altLang="en-US" dirty="0" smtClean="0"/>
              <a:t>Mohandas Gandhi, bareheaded and more simply dressed than his followers, led a march of 80 miles to collect sea salt in an act of civil disobedience. News photographs like this played a key role in popularizing his cause and displaying his saintly habits. To his left one man carries a sitar and another has a drum hanging from his shoulder.</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B02C83E-AFCD-4535-BC1B-4FF81DC9E8DE}"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42224718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err="1" smtClean="0"/>
              <a:t>Getulio</a:t>
            </a:r>
            <a:r>
              <a:rPr lang="en-US" altLang="en-US" b="1" dirty="0" smtClean="0"/>
              <a:t> Vargas. </a:t>
            </a:r>
            <a:r>
              <a:rPr lang="en-US" altLang="en-US" dirty="0" smtClean="0"/>
              <a:t>Dictator of Brazil from 1930 to 1945 and from 1951 to 1954. Defeated in the presidential election of 1930, he overthrew the government and created Estado Novo (“New State”), a dictatorship that  emphasized industrialization and helped the urban poor but did little to alleviate the problems of the peasants.</a:t>
            </a: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6B52DF8-7043-4302-A41E-BE7C3D2DBC80}"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3751592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Making Palm Oil. </a:t>
            </a:r>
            <a:r>
              <a:rPr lang="en-US" altLang="en-US" dirty="0" smtClean="0"/>
              <a:t>Oil palms produce two products, a red palm oil squeezed from the pulpy fruit and a yellow palm kernel oil extracted from the fruit’s seeds with a simple press. Because it stands up well to heat, it is widely used as a cooking oil and is a major export crop in West Africa and other tropical regions.</a:t>
            </a: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A03EB9E-5E89-462C-B2EF-AEAC7DB3C3AD}"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1470284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A </a:t>
            </a:r>
            <a:r>
              <a:rPr lang="en-US" altLang="en-US" b="1" dirty="0" err="1" smtClean="0"/>
              <a:t>Quranic</a:t>
            </a:r>
            <a:r>
              <a:rPr lang="en-US" altLang="en-US" b="1" dirty="0" smtClean="0"/>
              <a:t> School. </a:t>
            </a:r>
            <a:r>
              <a:rPr lang="en-US" altLang="en-US" dirty="0" smtClean="0"/>
              <a:t>In Muslim countries, religious education is centered on learning to read, write, and recite the Quran, the sacred book of the Islamic religion, in the original Arabic. This picture shows boys in a Libyan</a:t>
            </a:r>
            <a:r>
              <a:rPr lang="en-US" altLang="en-US" baseline="0" dirty="0" smtClean="0"/>
              <a:t> </a:t>
            </a:r>
            <a:r>
              <a:rPr lang="en-US" altLang="en-US" dirty="0" smtClean="0"/>
              <a:t>madrasa (</a:t>
            </a:r>
            <a:r>
              <a:rPr lang="en-US" altLang="en-US" dirty="0" err="1" smtClean="0"/>
              <a:t>Quranic</a:t>
            </a:r>
            <a:r>
              <a:rPr lang="en-US" altLang="en-US" dirty="0" smtClean="0"/>
              <a:t> school) studying writing and religion.</a:t>
            </a:r>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6B938AA-0BB1-4D33-AADA-ED58F2AA6C00}" type="slidenum">
              <a:rPr lang="en-US" altLang="en-US" sz="1200">
                <a:latin typeface="Calibri" pitchFamily="34" charset="0"/>
              </a:rPr>
              <a:pPr eaLnBrk="1" hangingPunct="1"/>
              <a:t>21</a:t>
            </a:fld>
            <a:endParaRPr lang="en-US" altLang="en-US" sz="1200">
              <a:latin typeface="Calibri" pitchFamily="34" charset="0"/>
            </a:endParaRPr>
          </a:p>
        </p:txBody>
      </p:sp>
    </p:spTree>
    <p:extLst>
      <p:ext uri="{BB962C8B-B14F-4D97-AF65-F5344CB8AC3E}">
        <p14:creationId xmlns:p14="http://schemas.microsoft.com/office/powerpoint/2010/main" val="1400952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 of the</a:t>
            </a:r>
            <a:r>
              <a:rPr lang="en-US" altLang="en-US" baseline="0" dirty="0" smtClean="0"/>
              <a:t> table: A chronology of technology, India, Africa, and Latin America from 1900 to 1940</a:t>
            </a:r>
            <a:endParaRPr lang="en-US" altLang="en-US" dirty="0" smtClean="0"/>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DDD8E19-DB19-4DAE-88F1-5DEC3A7A420B}"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1389900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Bell Pavilion in Nara, Japan. </a:t>
            </a:r>
            <a:r>
              <a:rPr lang="en-US" altLang="en-US" dirty="0" smtClean="0"/>
              <a:t>The Bell Pavilion at the </a:t>
            </a:r>
            <a:r>
              <a:rPr lang="en-US" altLang="en-US" dirty="0" err="1" smtClean="0"/>
              <a:t>Todai-ji</a:t>
            </a:r>
            <a:r>
              <a:rPr lang="en-US" altLang="en-US" dirty="0" smtClean="0"/>
              <a:t> Temple in Nara houses the biggest bell in Japan, cast in 752. Like all wooden buildings in Japan, the pavilion itself has been rebuilt several times, most recently</a:t>
            </a:r>
            <a:r>
              <a:rPr lang="en-US" altLang="en-US" baseline="0" dirty="0" smtClean="0"/>
              <a:t> </a:t>
            </a:r>
            <a:r>
              <a:rPr lang="en-US" altLang="en-US" dirty="0" smtClean="0"/>
              <a:t>in 1966–1967.</a:t>
            </a:r>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A1CD885-EA67-4E3B-9763-22ED0D058189}"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3543840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Lumière Brothers Camera. </a:t>
            </a:r>
            <a:r>
              <a:rPr lang="en-US" altLang="en-US" dirty="0" smtClean="0"/>
              <a:t>In this simple and lightweight early model turning the crank caused the chain drive to pull the film in front of the lens from a roll suspended above the device. The larger the roll of film (not shown), the longer the resulting movie.</a:t>
            </a:r>
          </a:p>
        </p:txBody>
      </p:sp>
      <p:sp>
        <p:nvSpPr>
          <p:cNvPr id="13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50A5FF3-940E-4978-8F1E-D3CBC03ED907}"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13924483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Rural Japan Before World War I. </a:t>
            </a:r>
            <a:r>
              <a:rPr lang="en-US" altLang="en-US" dirty="0" smtClean="0"/>
              <a:t>This village scene from Japan reflects the taste for landscapes and ordinary life typical of the earliest photographers in Japan, both European and Japanese. The popularity of such scenes in earlier colored woodcuts may have influenced the choice of such subjects.</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63098D8-F30D-4C1C-9B64-884043C3CBA2}"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1391545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First Aluminum Airplane. </a:t>
            </a:r>
            <a:r>
              <a:rPr lang="en-US" altLang="en-US" dirty="0" smtClean="0"/>
              <a:t>From the Wright Brothers’ first aircraft in 1903 down to the air battles of World War I, wood, cloth, and wire made up the wings and bodies of airplanes. Metals were too heavy for anything but engines and weapons until the German manufacturer Hugo Junkers designed the first aluminum flying machine, shown here, in 1917.</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C2CF957-966D-4A2F-95E2-65FE3466D79B}"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1435000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Bakelite Jewelry. </a:t>
            </a:r>
            <a:r>
              <a:rPr lang="en-US" altLang="en-US" dirty="0" smtClean="0"/>
              <a:t>This pioneering plastic was so attractive that it was made into jewelry. However, its ease of manufacture, hardness, and resistance to electricity, heat, and chemicals suited it to thousands of other uses from clarinets to wire insulation to kitchenware. During World War II it was even considered as a replacement for the copper penny.</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7E76D1A-7DFB-4B73-9721-C4F549CE0E6F}"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1389466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28.1: </a:t>
            </a:r>
            <a:r>
              <a:rPr lang="en-US" altLang="en-US" b="1" dirty="0" smtClean="0"/>
              <a:t>The Partition of India, 1947. </a:t>
            </a:r>
            <a:r>
              <a:rPr lang="en-US" altLang="en-US" dirty="0" smtClean="0"/>
              <a:t>Before the British, India was divided among many states, ethnic groups, and religions. When the British left in 1947, the subcontinent split along religious lines. The predominantly Muslim regions in the northwest and East Bengal in the east formed the new nation of Pakistan. The predominantly Hindu center became the Republic of India. Jammu and Kashmir remained disputed territories and poisoned relations between the two new countries. © Cengage Learning</a:t>
            </a: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A08A100-92DD-47C9-8A78-CB561BA659FF}"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1524003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World Commercial Map, 1920. </a:t>
            </a:r>
            <a:r>
              <a:rPr lang="en-US" altLang="en-US" dirty="0" smtClean="0"/>
              <a:t>The primacy of Great Britain in the world of commerce shows up in the table detailing the distribution of the world’s wealth and in the steamship lines linking Britain to the United States and to India by way of the Mediterranean. Railroads in South America and Africa were designed to facilitate exports rather than unify the continents.</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99F540C-1300-4023-A0C1-A32818247CEF}"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30923854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648932"/>
            <a:ext cx="4343400" cy="1569660"/>
          </a:xfrm>
        </p:spPr>
        <p:txBody>
          <a:bodyPr/>
          <a:lstStyle/>
          <a:p>
            <a:pPr eaLnBrk="1" hangingPunct="1">
              <a:spcBef>
                <a:spcPct val="20000"/>
              </a:spcBef>
            </a:pPr>
            <a:r>
              <a:rPr lang="en-US" altLang="en-US" sz="3200" dirty="0" smtClean="0">
                <a:latin typeface="Arial" pitchFamily="34" charset="0"/>
              </a:rPr>
              <a:t>Chapter 28</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Revolutions in Living, 1900-1950</a:t>
            </a:r>
          </a:p>
        </p:txBody>
      </p:sp>
    </p:spTree>
    <p:extLst>
      <p:ext uri="{BB962C8B-B14F-4D97-AF65-F5344CB8AC3E}">
        <p14:creationId xmlns:p14="http://schemas.microsoft.com/office/powerpoint/2010/main" val="2036267501"/>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First Aluminum Airplane</a:t>
            </a:r>
            <a:endParaRPr lang="en-US" sz="2600" dirty="0"/>
          </a:p>
        </p:txBody>
      </p:sp>
      <p:pic>
        <p:nvPicPr>
          <p:cNvPr id="18433" name="Picture 1" descr="First Aluminum Airplane. From the Wright Brothers’ first aircraft in 1903 down to the air battles of World War I, wood, cloth, and wire made up the wings and bodies of airplanes. Metals were too heavy for anything but engines and weapons until the German manufacturer Hugo Junkers designed the first aluminum flying machine, shown here, in 1917."/>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533400"/>
            <a:ext cx="86360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3459"/>
            <a:ext cx="609600" cy="276999"/>
          </a:xfrm>
        </p:spPr>
        <p:txBody>
          <a:bodyPr/>
          <a:lstStyle/>
          <a:p>
            <a:r>
              <a:rPr lang="en-US" altLang="en-US" sz="1200" b="1" dirty="0" smtClean="0"/>
              <a:t> p787</a:t>
            </a:r>
          </a:p>
        </p:txBody>
      </p:sp>
    </p:spTree>
    <p:extLst>
      <p:ext uri="{BB962C8B-B14F-4D97-AF65-F5344CB8AC3E}">
        <p14:creationId xmlns:p14="http://schemas.microsoft.com/office/powerpoint/2010/main" val="2381578642"/>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37937" y="216356"/>
            <a:ext cx="7772400" cy="492443"/>
          </a:xfrm>
        </p:spPr>
        <p:txBody>
          <a:bodyPr/>
          <a:lstStyle/>
          <a:p>
            <a:r>
              <a:rPr lang="en-US" altLang="en-US" sz="2600" dirty="0" smtClean="0"/>
              <a:t>Bakelite Jewelry</a:t>
            </a:r>
            <a:endParaRPr lang="en-US" sz="2600" dirty="0"/>
          </a:p>
        </p:txBody>
      </p:sp>
      <p:pic>
        <p:nvPicPr>
          <p:cNvPr id="20481" name="Picture 1" descr="Bakelite Jewelry. This pioneering plastic was so attractive that it was made into jewelry. However, its ease of manufacture, hardness, and resistance to electricity, heat, and chemicals suited it to thousands of other uses from clarinets to wire insulation to kitchenware. During World War II it was even considered as a replacement for the copper penn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38200"/>
            <a:ext cx="8636000"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p789</a:t>
            </a:r>
          </a:p>
        </p:txBody>
      </p:sp>
    </p:spTree>
    <p:extLst>
      <p:ext uri="{BB962C8B-B14F-4D97-AF65-F5344CB8AC3E}">
        <p14:creationId xmlns:p14="http://schemas.microsoft.com/office/powerpoint/2010/main" val="3946537608"/>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685800" y="492125"/>
            <a:ext cx="7772400" cy="768350"/>
          </a:xfrm>
        </p:spPr>
        <p:txBody>
          <a:bodyPr/>
          <a:lstStyle/>
          <a:p>
            <a:pPr eaLnBrk="1" hangingPunct="1"/>
            <a:r>
              <a:rPr lang="en-US" altLang="en-US" smtClean="0">
                <a:solidFill>
                  <a:schemeClr val="tx1"/>
                </a:solidFill>
                <a:latin typeface="Arial" pitchFamily="34" charset="0"/>
              </a:rPr>
              <a:t>A New India, 1905–1947</a:t>
            </a:r>
          </a:p>
        </p:txBody>
      </p:sp>
      <p:sp>
        <p:nvSpPr>
          <p:cNvPr id="22530" name="Rectangle 3"/>
          <p:cNvSpPr>
            <a:spLocks noGrp="1" noChangeArrowheads="1"/>
          </p:cNvSpPr>
          <p:nvPr>
            <p:ph type="body" idx="1"/>
          </p:nvPr>
        </p:nvSpPr>
        <p:spPr>
          <a:xfrm>
            <a:off x="685800" y="1752600"/>
            <a:ext cx="7772400" cy="5114925"/>
          </a:xfrm>
          <a:noFill/>
        </p:spPr>
        <p:txBody>
          <a:bodyPr/>
          <a:lstStyle/>
          <a:p>
            <a:pPr eaLnBrk="1" hangingPunct="1">
              <a:buFontTx/>
              <a:buChar char="•"/>
            </a:pPr>
            <a:r>
              <a:rPr lang="en-US" altLang="en-US" dirty="0" smtClean="0">
                <a:latin typeface="Arial" pitchFamily="34" charset="0"/>
              </a:rPr>
              <a:t>The Land and the People</a:t>
            </a:r>
          </a:p>
          <a:p>
            <a:pPr marL="1085850" lvl="1" indent="-342900" eaLnBrk="1" hangingPunct="1">
              <a:buFontTx/>
              <a:buChar char="•"/>
            </a:pPr>
            <a:r>
              <a:rPr lang="en-US" altLang="en-US" dirty="0" smtClean="0">
                <a:latin typeface="Arial" pitchFamily="34" charset="0"/>
              </a:rPr>
              <a:t>Population and social divisions</a:t>
            </a:r>
          </a:p>
          <a:p>
            <a:pPr eaLnBrk="1" hangingPunct="1">
              <a:buFontTx/>
              <a:buChar char="•"/>
            </a:pPr>
            <a:r>
              <a:rPr lang="en-US" altLang="en-US" dirty="0" smtClean="0">
                <a:latin typeface="Arial" pitchFamily="34" charset="0"/>
              </a:rPr>
              <a:t>British Rule and Indian Nationalism</a:t>
            </a:r>
          </a:p>
          <a:p>
            <a:pPr marL="1085850" lvl="1" indent="-342900" eaLnBrk="1" hangingPunct="1">
              <a:buFontTx/>
              <a:buChar char="•"/>
            </a:pPr>
            <a:r>
              <a:rPr lang="en-US" altLang="en-US" dirty="0" smtClean="0">
                <a:latin typeface="Arial" pitchFamily="34" charset="0"/>
              </a:rPr>
              <a:t>Indian Civil Service</a:t>
            </a:r>
          </a:p>
          <a:p>
            <a:pPr marL="1085850" lvl="1" indent="-342900" eaLnBrk="1" hangingPunct="1">
              <a:buFontTx/>
              <a:buChar char="•"/>
            </a:pPr>
            <a:r>
              <a:rPr lang="en-US" altLang="en-US" dirty="0" smtClean="0">
                <a:latin typeface="Arial" pitchFamily="34" charset="0"/>
              </a:rPr>
              <a:t>Indian National Congress / Muslim League</a:t>
            </a:r>
          </a:p>
          <a:p>
            <a:pPr eaLnBrk="1" hangingPunct="1">
              <a:buFontTx/>
              <a:buChar char="•"/>
            </a:pPr>
            <a:r>
              <a:rPr lang="en-US" altLang="en-US" dirty="0" smtClean="0">
                <a:latin typeface="Arial" pitchFamily="34" charset="0"/>
              </a:rPr>
              <a:t>Mahatma Gandhi and Militant Nonviolence</a:t>
            </a:r>
          </a:p>
          <a:p>
            <a:pPr marL="1085850" lvl="1" indent="-342900" eaLnBrk="1" hangingPunct="1">
              <a:buFontTx/>
              <a:buChar char="•"/>
            </a:pPr>
            <a:r>
              <a:rPr lang="en-US" altLang="en-US" dirty="0" smtClean="0">
                <a:latin typeface="Arial" pitchFamily="34" charset="0"/>
              </a:rPr>
              <a:t>Satyagraha and mass resistance</a:t>
            </a:r>
          </a:p>
        </p:txBody>
      </p:sp>
    </p:spTree>
    <p:extLst>
      <p:ext uri="{BB962C8B-B14F-4D97-AF65-F5344CB8AC3E}">
        <p14:creationId xmlns:p14="http://schemas.microsoft.com/office/powerpoint/2010/main" val="363485393"/>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smtClean="0"/>
              <a:t>The Partition of India, 1947</a:t>
            </a:r>
            <a:endParaRPr lang="en-US" sz="2600" dirty="0"/>
          </a:p>
        </p:txBody>
      </p:sp>
      <p:pic>
        <p:nvPicPr>
          <p:cNvPr id="23553" name="Picture 1" descr="Map 29.1: The Partition of India, 1947. Before the British, India was divided among many states, ethnic groups, and religions. When the British left in 1947, the subcontinent split along religious lines. The predominantly Muslim regions in the northwest and East Bengal in the east formed the new nation of Pakistan. The predominantly Hindu center became the Republic of India. Jammu and Kashmir remained disputed territories and poisoned relations between the two new countri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358900" y="431800"/>
            <a:ext cx="64135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53516" y="6581001"/>
            <a:ext cx="1295400" cy="276999"/>
          </a:xfrm>
        </p:spPr>
        <p:txBody>
          <a:bodyPr/>
          <a:lstStyle/>
          <a:p>
            <a:r>
              <a:rPr lang="en-US" altLang="en-US" sz="1200" b="1" dirty="0" smtClean="0"/>
              <a:t> Map 28.1 p790</a:t>
            </a:r>
          </a:p>
        </p:txBody>
      </p:sp>
    </p:spTree>
    <p:extLst>
      <p:ext uri="{BB962C8B-B14F-4D97-AF65-F5344CB8AC3E}">
        <p14:creationId xmlns:p14="http://schemas.microsoft.com/office/powerpoint/2010/main" val="3996224969"/>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15873" y="0"/>
            <a:ext cx="7772400" cy="492443"/>
          </a:xfrm>
        </p:spPr>
        <p:txBody>
          <a:bodyPr/>
          <a:lstStyle/>
          <a:p>
            <a:r>
              <a:rPr lang="en-US" altLang="en-US" sz="2600" dirty="0" smtClean="0"/>
              <a:t>World Commercial Map, 1920</a:t>
            </a:r>
            <a:endParaRPr lang="en-US" sz="2600" dirty="0"/>
          </a:p>
        </p:txBody>
      </p:sp>
      <p:pic>
        <p:nvPicPr>
          <p:cNvPr id="25601" name="Picture 1" descr="World Commercial Map, 1920. The primacy of Great Britain in the world of commerce shows up in the table detailing the distribution of the world’s wealth and in the steamship lines linking Britain to the United States and to India by way of the Mediterranean. Railroads in South America and Africa were designed to facilitate exports rather than unify the continent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69486" y="500464"/>
            <a:ext cx="8420100"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07362" y="6581001"/>
            <a:ext cx="636638" cy="276999"/>
          </a:xfrm>
        </p:spPr>
        <p:txBody>
          <a:bodyPr/>
          <a:lstStyle/>
          <a:p>
            <a:r>
              <a:rPr lang="en-US" altLang="en-US" sz="1200" b="1" dirty="0" smtClean="0"/>
              <a:t> p792</a:t>
            </a:r>
          </a:p>
        </p:txBody>
      </p:sp>
    </p:spTree>
    <p:extLst>
      <p:ext uri="{BB962C8B-B14F-4D97-AF65-F5344CB8AC3E}">
        <p14:creationId xmlns:p14="http://schemas.microsoft.com/office/powerpoint/2010/main" val="684761388"/>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4075"/>
            <a:ext cx="7772400" cy="492443"/>
          </a:xfrm>
        </p:spPr>
        <p:txBody>
          <a:bodyPr/>
          <a:lstStyle/>
          <a:p>
            <a:r>
              <a:rPr lang="en-US" altLang="en-US" sz="2600" dirty="0" smtClean="0"/>
              <a:t>Gandhi’</a:t>
            </a:r>
            <a:r>
              <a:rPr lang="en-US" altLang="ja-JP" sz="2600" dirty="0" smtClean="0"/>
              <a:t>s Salt March to the </a:t>
            </a:r>
            <a:r>
              <a:rPr lang="en-US" altLang="en-US" sz="2600" dirty="0" smtClean="0"/>
              <a:t>Sea</a:t>
            </a:r>
            <a:endParaRPr lang="en-US" sz="2600" dirty="0"/>
          </a:p>
        </p:txBody>
      </p:sp>
      <p:pic>
        <p:nvPicPr>
          <p:cNvPr id="27649" name="Picture 1" descr="Gandhi’s Salt March to the Sea. Mohandas Gandhi, bareheaded and more simply dressed than his followers, led a march of 80 miles to collect sea salt in an act of civil disobedience. News photographs like this played a key role in popularizing his cause and displaying his saintly habits. To his left one man carries a sitar and another has a drum hanging from his shoulde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39779"/>
            <a:ext cx="8636000" cy="585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p793</a:t>
            </a:r>
          </a:p>
        </p:txBody>
      </p:sp>
    </p:spTree>
    <p:extLst>
      <p:ext uri="{BB962C8B-B14F-4D97-AF65-F5344CB8AC3E}">
        <p14:creationId xmlns:p14="http://schemas.microsoft.com/office/powerpoint/2010/main" val="2811689501"/>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685800" y="153025"/>
            <a:ext cx="7772400" cy="1446550"/>
          </a:xfrm>
        </p:spPr>
        <p:txBody>
          <a:bodyPr/>
          <a:lstStyle/>
          <a:p>
            <a:pPr eaLnBrk="1" hangingPunct="1"/>
            <a:r>
              <a:rPr lang="en-US" altLang="en-US" dirty="0" smtClean="0">
                <a:solidFill>
                  <a:schemeClr val="tx1"/>
                </a:solidFill>
                <a:latin typeface="Arial" pitchFamily="34" charset="0"/>
              </a:rPr>
              <a:t>A New India, 1905–1947 (continued)</a:t>
            </a:r>
            <a:endParaRPr lang="en-US" altLang="en-US" dirty="0" smtClean="0">
              <a:latin typeface="Arial" pitchFamily="34" charset="0"/>
            </a:endParaRPr>
          </a:p>
        </p:txBody>
      </p:sp>
      <p:sp>
        <p:nvSpPr>
          <p:cNvPr id="29698" name="Content Placeholder 2"/>
          <p:cNvSpPr>
            <a:spLocks noGrp="1"/>
          </p:cNvSpPr>
          <p:nvPr>
            <p:ph idx="1"/>
          </p:nvPr>
        </p:nvSpPr>
        <p:spPr>
          <a:xfrm>
            <a:off x="685800" y="1752600"/>
            <a:ext cx="7772400" cy="4056495"/>
          </a:xfrm>
        </p:spPr>
        <p:txBody>
          <a:bodyPr/>
          <a:lstStyle/>
          <a:p>
            <a:pPr marL="0" indent="0" eaLnBrk="1" hangingPunct="1">
              <a:buFontTx/>
              <a:buChar char="•"/>
            </a:pPr>
            <a:r>
              <a:rPr lang="en-US" altLang="en-US" dirty="0" smtClean="0">
                <a:latin typeface="Arial" pitchFamily="34" charset="0"/>
              </a:rPr>
              <a:t> India Moves Toward Independence</a:t>
            </a:r>
          </a:p>
          <a:p>
            <a:pPr marL="800100" lvl="2" indent="0" eaLnBrk="1" hangingPunct="1"/>
            <a:r>
              <a:rPr lang="en-US" altLang="en-US" sz="3200" dirty="0" smtClean="0">
                <a:latin typeface="Arial" pitchFamily="34" charset="0"/>
              </a:rPr>
              <a:t> British concessions</a:t>
            </a:r>
          </a:p>
          <a:p>
            <a:pPr marL="800100" lvl="2" indent="0" eaLnBrk="1" hangingPunct="1"/>
            <a:r>
              <a:rPr lang="en-US" altLang="en-US" sz="3200" dirty="0" smtClean="0">
                <a:latin typeface="Arial" pitchFamily="34" charset="0"/>
              </a:rPr>
              <a:t> J. Nehru</a:t>
            </a:r>
          </a:p>
          <a:p>
            <a:pPr marL="0" indent="0" eaLnBrk="1" hangingPunct="1">
              <a:buFontTx/>
              <a:buChar char="•"/>
            </a:pPr>
            <a:r>
              <a:rPr lang="en-US" altLang="en-US" dirty="0" smtClean="0">
                <a:latin typeface="Arial" pitchFamily="34" charset="0"/>
              </a:rPr>
              <a:t> Partition and Independence</a:t>
            </a:r>
          </a:p>
          <a:p>
            <a:pPr marL="800100" lvl="2" indent="0" eaLnBrk="1" hangingPunct="1"/>
            <a:r>
              <a:rPr lang="en-US" altLang="en-US" dirty="0" smtClean="0">
                <a:latin typeface="Arial" pitchFamily="34" charset="0"/>
              </a:rPr>
              <a:t> </a:t>
            </a:r>
            <a:r>
              <a:rPr lang="en-US" altLang="en-US" sz="3200" dirty="0" smtClean="0">
                <a:latin typeface="Arial" pitchFamily="34" charset="0"/>
              </a:rPr>
              <a:t>M.A. Jinnah</a:t>
            </a:r>
          </a:p>
          <a:p>
            <a:pPr marL="800100" lvl="2" indent="0" eaLnBrk="1" hangingPunct="1"/>
            <a:r>
              <a:rPr lang="en-US" altLang="en-US" sz="3200" dirty="0" smtClean="0">
                <a:latin typeface="Arial" pitchFamily="34" charset="0"/>
              </a:rPr>
              <a:t> India and Pakistan</a:t>
            </a:r>
          </a:p>
          <a:p>
            <a:pPr marL="1257300" lvl="3" indent="0" eaLnBrk="1" hangingPunct="1">
              <a:buFont typeface="Arial" pitchFamily="34" charset="0"/>
              <a:buChar char="•"/>
            </a:pPr>
            <a:r>
              <a:rPr lang="en-US" altLang="en-US" sz="2800" dirty="0" smtClean="0">
                <a:latin typeface="Arial" pitchFamily="34" charset="0"/>
              </a:rPr>
              <a:t> violent partition</a:t>
            </a:r>
          </a:p>
        </p:txBody>
      </p:sp>
    </p:spTree>
    <p:extLst>
      <p:ext uri="{BB962C8B-B14F-4D97-AF65-F5344CB8AC3E}">
        <p14:creationId xmlns:p14="http://schemas.microsoft.com/office/powerpoint/2010/main" val="2247765128"/>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a:xfrm>
            <a:off x="685800" y="152400"/>
            <a:ext cx="7772400" cy="1447800"/>
          </a:xfrm>
          <a:noFill/>
        </p:spPr>
        <p:txBody>
          <a:bodyPr/>
          <a:lstStyle/>
          <a:p>
            <a:pPr eaLnBrk="1" hangingPunct="1"/>
            <a:r>
              <a:rPr lang="en-US" altLang="en-US" smtClean="0">
                <a:solidFill>
                  <a:schemeClr val="tx1"/>
                </a:solidFill>
                <a:latin typeface="Arial" pitchFamily="34" charset="0"/>
              </a:rPr>
              <a:t>Mexico, Argentina, and Brazil, 1917–1949</a:t>
            </a:r>
          </a:p>
        </p:txBody>
      </p:sp>
      <p:sp>
        <p:nvSpPr>
          <p:cNvPr id="30722" name="Rectangle 3"/>
          <p:cNvSpPr>
            <a:spLocks noGrp="1" noChangeArrowheads="1"/>
          </p:cNvSpPr>
          <p:nvPr>
            <p:ph type="body" idx="1"/>
          </p:nvPr>
        </p:nvSpPr>
        <p:spPr>
          <a:xfrm>
            <a:off x="685800" y="1524000"/>
            <a:ext cx="7772400" cy="5213350"/>
          </a:xfrm>
          <a:noFill/>
        </p:spPr>
        <p:txBody>
          <a:bodyPr/>
          <a:lstStyle/>
          <a:p>
            <a:pPr eaLnBrk="1" hangingPunct="1">
              <a:buFontTx/>
              <a:buChar char="•"/>
            </a:pPr>
            <a:r>
              <a:rPr lang="en-US" altLang="en-US" dirty="0" smtClean="0">
                <a:latin typeface="Arial" pitchFamily="34" charset="0"/>
              </a:rPr>
              <a:t>The Cardenas Reforms</a:t>
            </a:r>
          </a:p>
          <a:p>
            <a:pPr eaLnBrk="1" hangingPunct="1">
              <a:buFontTx/>
              <a:buChar char="•"/>
            </a:pPr>
            <a:r>
              <a:rPr lang="en-US" altLang="en-US" dirty="0" smtClean="0">
                <a:latin typeface="Arial" pitchFamily="34" charset="0"/>
              </a:rPr>
              <a:t>The Transformation of Argentina</a:t>
            </a:r>
          </a:p>
          <a:p>
            <a:pPr marL="1085850" lvl="1" indent="-342900" eaLnBrk="1" hangingPunct="1">
              <a:buFontTx/>
              <a:buChar char="•"/>
            </a:pPr>
            <a:r>
              <a:rPr lang="en-US" altLang="en-US" dirty="0" err="1" smtClean="0">
                <a:latin typeface="Arial" pitchFamily="34" charset="0"/>
              </a:rPr>
              <a:t>Oligarquia</a:t>
            </a:r>
            <a:r>
              <a:rPr lang="en-US" altLang="en-US" dirty="0" smtClean="0">
                <a:latin typeface="Arial" pitchFamily="34" charset="0"/>
              </a:rPr>
              <a:t> and economic elites</a:t>
            </a:r>
          </a:p>
          <a:p>
            <a:pPr eaLnBrk="1" hangingPunct="1">
              <a:buFontTx/>
              <a:buChar char="•"/>
            </a:pPr>
            <a:r>
              <a:rPr lang="en-US" altLang="en-US" dirty="0" smtClean="0">
                <a:latin typeface="Arial" pitchFamily="34" charset="0"/>
              </a:rPr>
              <a:t>Brazil and Argentina, to 1929</a:t>
            </a:r>
          </a:p>
          <a:p>
            <a:pPr eaLnBrk="1" hangingPunct="1">
              <a:buFontTx/>
              <a:buChar char="•"/>
            </a:pPr>
            <a:r>
              <a:rPr lang="en-US" altLang="en-US" dirty="0" smtClean="0">
                <a:latin typeface="Arial" pitchFamily="34" charset="0"/>
              </a:rPr>
              <a:t>The Depression and the Vargas Regime in Brazil</a:t>
            </a:r>
          </a:p>
          <a:p>
            <a:pPr marL="1085850" lvl="1" indent="-342900" eaLnBrk="1" hangingPunct="1">
              <a:buFontTx/>
              <a:buChar char="•"/>
            </a:pPr>
            <a:r>
              <a:rPr lang="en-US" altLang="en-US" dirty="0" smtClean="0">
                <a:latin typeface="Arial" pitchFamily="34" charset="0"/>
              </a:rPr>
              <a:t>Depression and authoritarian rule</a:t>
            </a:r>
          </a:p>
          <a:p>
            <a:pPr eaLnBrk="1" hangingPunct="1">
              <a:buFontTx/>
              <a:buChar char="•"/>
            </a:pPr>
            <a:r>
              <a:rPr lang="en-US" altLang="en-US" dirty="0" smtClean="0">
                <a:latin typeface="Arial" pitchFamily="34" charset="0"/>
              </a:rPr>
              <a:t>Argentina After 1930</a:t>
            </a:r>
          </a:p>
          <a:p>
            <a:pPr marL="1085850" lvl="1" indent="-342900" eaLnBrk="1" hangingPunct="1">
              <a:buFontTx/>
              <a:buChar char="•"/>
            </a:pPr>
            <a:r>
              <a:rPr lang="en-US" altLang="en-US" dirty="0" smtClean="0">
                <a:latin typeface="Arial" pitchFamily="34" charset="0"/>
              </a:rPr>
              <a:t>Rise and fall of the </a:t>
            </a:r>
            <a:r>
              <a:rPr lang="en-US" altLang="en-US" dirty="0" err="1" smtClean="0">
                <a:latin typeface="Arial" pitchFamily="34" charset="0"/>
              </a:rPr>
              <a:t>Perons</a:t>
            </a:r>
            <a:endParaRPr lang="en-US" altLang="en-US" dirty="0" smtClean="0">
              <a:latin typeface="Arial" pitchFamily="34" charset="0"/>
            </a:endParaRPr>
          </a:p>
        </p:txBody>
      </p:sp>
    </p:spTree>
    <p:extLst>
      <p:ext uri="{BB962C8B-B14F-4D97-AF65-F5344CB8AC3E}">
        <p14:creationId xmlns:p14="http://schemas.microsoft.com/office/powerpoint/2010/main" val="2886737795"/>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err="1" smtClean="0"/>
              <a:t>Getulio</a:t>
            </a:r>
            <a:r>
              <a:rPr lang="en-US" altLang="en-US" sz="2600" dirty="0" smtClean="0"/>
              <a:t> Vargas</a:t>
            </a:r>
            <a:endParaRPr lang="en-US" sz="2600" dirty="0"/>
          </a:p>
        </p:txBody>
      </p:sp>
      <p:pic>
        <p:nvPicPr>
          <p:cNvPr id="31745" name="Picture 1" descr="Getulio Vargas. Dictator of Brazil from 1930 to 1945 and from 1951 to 1954. Defeated in the presidential election of 1930, he overthrew the government and created Estado Novo (“New State”), a dictatorship that  emphasized industrialization and helped the urban poor but did little to alleviate the problems of the peasant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184400" y="457200"/>
            <a:ext cx="47752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p798</a:t>
            </a:r>
          </a:p>
        </p:txBody>
      </p:sp>
    </p:spTree>
    <p:extLst>
      <p:ext uri="{BB962C8B-B14F-4D97-AF65-F5344CB8AC3E}">
        <p14:creationId xmlns:p14="http://schemas.microsoft.com/office/powerpoint/2010/main" val="1853266654"/>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685800" y="152400"/>
            <a:ext cx="7772400" cy="1447800"/>
          </a:xfrm>
          <a:noFill/>
        </p:spPr>
        <p:txBody>
          <a:bodyPr/>
          <a:lstStyle/>
          <a:p>
            <a:pPr eaLnBrk="1" hangingPunct="1"/>
            <a:r>
              <a:rPr lang="en-US" altLang="en-US" smtClean="0">
                <a:solidFill>
                  <a:schemeClr val="tx1"/>
                </a:solidFill>
                <a:latin typeface="Arial" pitchFamily="34" charset="0"/>
              </a:rPr>
              <a:t>Sub-Saharan Africa, 1900–1945</a:t>
            </a:r>
          </a:p>
        </p:txBody>
      </p:sp>
      <p:sp>
        <p:nvSpPr>
          <p:cNvPr id="33794" name="Rectangle 3"/>
          <p:cNvSpPr>
            <a:spLocks noGrp="1" noChangeArrowheads="1"/>
          </p:cNvSpPr>
          <p:nvPr>
            <p:ph type="body" idx="1"/>
          </p:nvPr>
        </p:nvSpPr>
        <p:spPr>
          <a:xfrm>
            <a:off x="685800" y="1752600"/>
            <a:ext cx="7772400" cy="3441700"/>
          </a:xfrm>
          <a:noFill/>
        </p:spPr>
        <p:txBody>
          <a:bodyPr/>
          <a:lstStyle/>
          <a:p>
            <a:pPr eaLnBrk="1" hangingPunct="1">
              <a:buFontTx/>
              <a:buChar char="•"/>
            </a:pPr>
            <a:r>
              <a:rPr lang="en-US" altLang="en-US" dirty="0" smtClean="0">
                <a:latin typeface="Arial" pitchFamily="34" charset="0"/>
              </a:rPr>
              <a:t>Colonial Africa: Economic and Social Changes</a:t>
            </a:r>
          </a:p>
          <a:p>
            <a:pPr marL="1085850" lvl="1" indent="-342900" eaLnBrk="1" hangingPunct="1">
              <a:buFontTx/>
              <a:buChar char="•"/>
            </a:pPr>
            <a:r>
              <a:rPr lang="en-US" altLang="en-US" dirty="0" smtClean="0">
                <a:latin typeface="Arial" pitchFamily="34" charset="0"/>
              </a:rPr>
              <a:t>Continuity of colonial model</a:t>
            </a:r>
          </a:p>
          <a:p>
            <a:pPr eaLnBrk="1" hangingPunct="1">
              <a:buFontTx/>
              <a:buChar char="•"/>
            </a:pPr>
            <a:r>
              <a:rPr lang="en-US" altLang="en-US" dirty="0" smtClean="0">
                <a:latin typeface="Arial" pitchFamily="34" charset="0"/>
              </a:rPr>
              <a:t>Religious and Political Changes</a:t>
            </a:r>
          </a:p>
          <a:p>
            <a:pPr marL="1085850" lvl="1" indent="-342900" eaLnBrk="1" hangingPunct="1">
              <a:buFontTx/>
              <a:buChar char="•"/>
            </a:pPr>
            <a:r>
              <a:rPr lang="en-US" altLang="en-US" dirty="0" smtClean="0">
                <a:latin typeface="Arial" pitchFamily="34" charset="0"/>
              </a:rPr>
              <a:t>Christianity and Islam</a:t>
            </a:r>
          </a:p>
          <a:p>
            <a:pPr eaLnBrk="1" hangingPunct="1">
              <a:buFontTx/>
              <a:buChar char="•"/>
            </a:pPr>
            <a:r>
              <a:rPr lang="en-US" altLang="en-US" dirty="0" smtClean="0">
                <a:latin typeface="Arial" pitchFamily="34" charset="0"/>
              </a:rPr>
              <a:t>Africa and the New Media</a:t>
            </a:r>
          </a:p>
        </p:txBody>
      </p:sp>
    </p:spTree>
    <p:extLst>
      <p:ext uri="{BB962C8B-B14F-4D97-AF65-F5344CB8AC3E}">
        <p14:creationId xmlns:p14="http://schemas.microsoft.com/office/powerpoint/2010/main" val="389108478"/>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18366"/>
            <a:ext cx="7772400" cy="492443"/>
          </a:xfrm>
        </p:spPr>
        <p:txBody>
          <a:bodyPr/>
          <a:lstStyle/>
          <a:p>
            <a:r>
              <a:rPr lang="en-US" altLang="en-US" sz="2600" dirty="0" smtClean="0"/>
              <a:t>Rickshaw Traffic</a:t>
            </a:r>
            <a:endParaRPr lang="en-US" sz="2600" dirty="0"/>
          </a:p>
        </p:txBody>
      </p:sp>
      <p:pic>
        <p:nvPicPr>
          <p:cNvPr id="5121" name="Picture 1" descr="Rickshaw Traffic. Invented in 1869, the rickshaw transformed urban life in East Asia and the lands bordering on the Indian Ocea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25500"/>
            <a:ext cx="8636000" cy="557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93291"/>
            <a:ext cx="609600" cy="276999"/>
          </a:xfrm>
        </p:spPr>
        <p:txBody>
          <a:bodyPr/>
          <a:lstStyle/>
          <a:p>
            <a:r>
              <a:rPr lang="en-US" altLang="en-US" sz="1200" b="1" dirty="0" smtClean="0"/>
              <a:t> p778</a:t>
            </a:r>
          </a:p>
        </p:txBody>
      </p:sp>
    </p:spTree>
    <p:extLst>
      <p:ext uri="{BB962C8B-B14F-4D97-AF65-F5344CB8AC3E}">
        <p14:creationId xmlns:p14="http://schemas.microsoft.com/office/powerpoint/2010/main" val="3536681563"/>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541"/>
            <a:ext cx="7772400" cy="492443"/>
          </a:xfrm>
        </p:spPr>
        <p:txBody>
          <a:bodyPr/>
          <a:lstStyle/>
          <a:p>
            <a:r>
              <a:rPr lang="en-US" altLang="en-US" sz="2600" dirty="0" smtClean="0"/>
              <a:t>Making Palm Oil</a:t>
            </a:r>
            <a:endParaRPr lang="en-US" sz="2600" dirty="0"/>
          </a:p>
        </p:txBody>
      </p:sp>
      <p:pic>
        <p:nvPicPr>
          <p:cNvPr id="34817" name="Picture 1" descr="Making Palm Oil. Oil palms produce two products, a red palm oil squeezed from the pulpy fruit and a yellow palm kernel oil extracted from the fruit’s seeds with a simple press. Because it stands up well to heat, it is widely used as a cooking oil and is a major export crop in West Africa and other tropical region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01700"/>
            <a:ext cx="8636000"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44232" y="6583459"/>
            <a:ext cx="609600" cy="276999"/>
          </a:xfrm>
        </p:spPr>
        <p:txBody>
          <a:bodyPr/>
          <a:lstStyle/>
          <a:p>
            <a:r>
              <a:rPr lang="en-US" altLang="en-US" sz="1200" b="1" dirty="0" smtClean="0"/>
              <a:t> p800</a:t>
            </a:r>
          </a:p>
        </p:txBody>
      </p:sp>
    </p:spTree>
    <p:extLst>
      <p:ext uri="{BB962C8B-B14F-4D97-AF65-F5344CB8AC3E}">
        <p14:creationId xmlns:p14="http://schemas.microsoft.com/office/powerpoint/2010/main" val="4085817813"/>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1841"/>
            <a:ext cx="7772400" cy="492443"/>
          </a:xfrm>
        </p:spPr>
        <p:txBody>
          <a:bodyPr/>
          <a:lstStyle/>
          <a:p>
            <a:r>
              <a:rPr lang="en-US" altLang="en-US" sz="2600" dirty="0" smtClean="0"/>
              <a:t>A </a:t>
            </a:r>
            <a:r>
              <a:rPr lang="en-US" altLang="en-US" sz="2600" dirty="0" err="1" smtClean="0"/>
              <a:t>Quranic</a:t>
            </a:r>
            <a:r>
              <a:rPr lang="en-US" altLang="en-US" sz="2600" dirty="0" smtClean="0"/>
              <a:t> School</a:t>
            </a:r>
            <a:endParaRPr lang="en-US" sz="2600" dirty="0"/>
          </a:p>
        </p:txBody>
      </p:sp>
      <p:pic>
        <p:nvPicPr>
          <p:cNvPr id="36865" name="Picture 1" descr="A Quranic School. In Muslim countries, religious education is centered on learning to read, write, and recite the Quran, the sacred book of the Islamic religion, in the original Arabic. This picture shows boys in a Libyan madrasa (Quranic school) studying writing and religi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00100"/>
            <a:ext cx="8636000"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3459"/>
            <a:ext cx="685800" cy="276999"/>
          </a:xfrm>
        </p:spPr>
        <p:txBody>
          <a:bodyPr/>
          <a:lstStyle/>
          <a:p>
            <a:r>
              <a:rPr lang="en-US" altLang="en-US" sz="1200" b="1" dirty="0" smtClean="0"/>
              <a:t> p801</a:t>
            </a:r>
          </a:p>
        </p:txBody>
      </p:sp>
    </p:spTree>
    <p:extLst>
      <p:ext uri="{BB962C8B-B14F-4D97-AF65-F5344CB8AC3E}">
        <p14:creationId xmlns:p14="http://schemas.microsoft.com/office/powerpoint/2010/main" val="2298682430"/>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New Technology Outside the Industrial World</a:t>
            </a:r>
          </a:p>
        </p:txBody>
      </p:sp>
      <p:sp>
        <p:nvSpPr>
          <p:cNvPr id="7170" name="Content Placeholder 2"/>
          <p:cNvSpPr>
            <a:spLocks noGrp="1"/>
          </p:cNvSpPr>
          <p:nvPr>
            <p:ph idx="1"/>
          </p:nvPr>
        </p:nvSpPr>
        <p:spPr>
          <a:xfrm>
            <a:off x="685800" y="1752600"/>
            <a:ext cx="7772400" cy="3982629"/>
          </a:xfrm>
        </p:spPr>
        <p:txBody>
          <a:bodyPr/>
          <a:lstStyle/>
          <a:p>
            <a:pPr marL="0" indent="0" eaLnBrk="1" hangingPunct="1">
              <a:buFontTx/>
              <a:buChar char="•"/>
            </a:pPr>
            <a:r>
              <a:rPr lang="en-US" altLang="en-US" dirty="0" smtClean="0">
                <a:latin typeface="Arial" pitchFamily="34" charset="0"/>
              </a:rPr>
              <a:t> Urbanization</a:t>
            </a:r>
          </a:p>
          <a:p>
            <a:pPr marL="800100" lvl="2" indent="0" eaLnBrk="1" hangingPunct="1"/>
            <a:r>
              <a:rPr lang="en-US" altLang="en-US" sz="3200" dirty="0" smtClean="0">
                <a:latin typeface="Arial" pitchFamily="34" charset="0"/>
              </a:rPr>
              <a:t> Rise of non-European cities</a:t>
            </a:r>
          </a:p>
          <a:p>
            <a:pPr marL="1257300" lvl="2" indent="-457200" eaLnBrk="1" hangingPunct="1"/>
            <a:r>
              <a:rPr lang="en-US" altLang="en-US" sz="3200" dirty="0" smtClean="0">
                <a:latin typeface="Arial" pitchFamily="34" charset="0"/>
              </a:rPr>
              <a:t> Innovations and expansion:</a:t>
            </a:r>
          </a:p>
          <a:p>
            <a:pPr marL="1714500" lvl="3" indent="-457200" eaLnBrk="1" hangingPunct="1">
              <a:buFont typeface="Arial" panose="020B0604020202020204" pitchFamily="34" charset="0"/>
              <a:buChar char="•"/>
            </a:pPr>
            <a:r>
              <a:rPr lang="en-US" altLang="en-US" dirty="0" smtClean="0">
                <a:latin typeface="Arial" pitchFamily="34" charset="0"/>
              </a:rPr>
              <a:t>rickshaws</a:t>
            </a:r>
          </a:p>
          <a:p>
            <a:pPr marL="0" indent="0" eaLnBrk="1" hangingPunct="1">
              <a:buFontTx/>
              <a:buChar char="•"/>
            </a:pPr>
            <a:r>
              <a:rPr lang="en-US" altLang="en-US" dirty="0" smtClean="0">
                <a:latin typeface="Arial" pitchFamily="34" charset="0"/>
              </a:rPr>
              <a:t> Electricity</a:t>
            </a:r>
          </a:p>
          <a:p>
            <a:pPr marL="0" indent="0" eaLnBrk="1" hangingPunct="1">
              <a:buFontTx/>
              <a:buChar char="•"/>
            </a:pPr>
            <a:r>
              <a:rPr lang="en-US" altLang="en-US" dirty="0" smtClean="0">
                <a:latin typeface="Arial" pitchFamily="34" charset="0"/>
              </a:rPr>
              <a:t> New Media</a:t>
            </a:r>
          </a:p>
          <a:p>
            <a:pPr marL="800100" lvl="2" indent="0" eaLnBrk="1" hangingPunct="1"/>
            <a:r>
              <a:rPr lang="en-US" altLang="en-US" sz="3200" dirty="0" smtClean="0">
                <a:latin typeface="Arial" pitchFamily="34" charset="0"/>
              </a:rPr>
              <a:t> Radio, film and photography</a:t>
            </a:r>
            <a:endParaRPr lang="en-US" altLang="en-US" dirty="0" smtClean="0">
              <a:solidFill>
                <a:srgbClr val="FF0000"/>
              </a:solidFill>
              <a:latin typeface="Arial" pitchFamily="34" charset="0"/>
            </a:endParaRPr>
          </a:p>
        </p:txBody>
      </p:sp>
    </p:spTree>
    <p:extLst>
      <p:ext uri="{BB962C8B-B14F-4D97-AF65-F5344CB8AC3E}">
        <p14:creationId xmlns:p14="http://schemas.microsoft.com/office/powerpoint/2010/main" val="3868867909"/>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sz="2600" dirty="0" smtClean="0"/>
              <a:t>Chronology from 1900-1940</a:t>
            </a:r>
            <a:endParaRPr lang="en-US" sz="2600" dirty="0"/>
          </a:p>
        </p:txBody>
      </p:sp>
      <p:graphicFrame>
        <p:nvGraphicFramePr>
          <p:cNvPr id="4" name="Table 3"/>
          <p:cNvGraphicFramePr>
            <a:graphicFrameLocks noGrp="1"/>
          </p:cNvGraphicFramePr>
          <p:nvPr>
            <p:extLst>
              <p:ext uri="{D42A27DB-BD31-4B8C-83A1-F6EECF244321}">
                <p14:modId xmlns:p14="http://schemas.microsoft.com/office/powerpoint/2010/main" val="3270424119"/>
              </p:ext>
            </p:extLst>
          </p:nvPr>
        </p:nvGraphicFramePr>
        <p:xfrm>
          <a:off x="228598" y="481256"/>
          <a:ext cx="8763001" cy="6071944"/>
        </p:xfrm>
        <a:graphic>
          <a:graphicData uri="http://schemas.openxmlformats.org/drawingml/2006/table">
            <a:tbl>
              <a:tblPr firstRow="1" bandRow="1">
                <a:tableStyleId>{5C22544A-7EE6-4342-B048-85BDC9FD1C3A}</a:tableStyleId>
              </a:tblPr>
              <a:tblGrid>
                <a:gridCol w="539536"/>
                <a:gridCol w="2527349"/>
                <a:gridCol w="1956026"/>
                <a:gridCol w="1775910"/>
                <a:gridCol w="1964180"/>
              </a:tblGrid>
              <a:tr h="228600">
                <a:tc>
                  <a:txBody>
                    <a:bodyPr/>
                    <a:lstStyle/>
                    <a:p>
                      <a:pPr marL="0" marR="0">
                        <a:spcBef>
                          <a:spcPts val="0"/>
                        </a:spcBef>
                        <a:spcAft>
                          <a:spcPts val="0"/>
                        </a:spcAft>
                      </a:pPr>
                      <a:r>
                        <a:rPr lang="en-US" sz="600" dirty="0">
                          <a:solidFill>
                            <a:schemeClr val="accent1"/>
                          </a:solidFill>
                          <a:effectLst/>
                          <a:latin typeface="Calibri" panose="020F0502020204030204" pitchFamily="34" charset="0"/>
                        </a:rPr>
                        <a:t>Empty cell</a:t>
                      </a:r>
                      <a:endParaRPr lang="en-US" sz="600" dirty="0">
                        <a:solidFill>
                          <a:schemeClr val="accent1"/>
                        </a:solidFill>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50">
                          <a:effectLst/>
                          <a:latin typeface="Calibri" panose="020F0502020204030204" pitchFamily="34" charset="0"/>
                        </a:rPr>
                        <a:t>Technology</a:t>
                      </a:r>
                      <a:endParaRPr lang="en-US" sz="105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50">
                          <a:effectLst/>
                          <a:latin typeface="Calibri" panose="020F0502020204030204" pitchFamily="34" charset="0"/>
                        </a:rPr>
                        <a:t>India</a:t>
                      </a:r>
                      <a:endParaRPr lang="en-US" sz="105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50" dirty="0">
                          <a:effectLst/>
                          <a:latin typeface="Calibri" panose="020F0502020204030204" pitchFamily="34" charset="0"/>
                        </a:rPr>
                        <a:t>Africa</a:t>
                      </a:r>
                      <a:endParaRPr lang="en-US" sz="1050"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50">
                          <a:effectLst/>
                          <a:latin typeface="Calibri" panose="020F0502020204030204" pitchFamily="34" charset="0"/>
                        </a:rPr>
                        <a:t>Latin America</a:t>
                      </a:r>
                      <a:endParaRPr lang="en-US" sz="1050">
                        <a:effectLst/>
                        <a:latin typeface="Calibri" panose="020F0502020204030204" pitchFamily="34" charset="0"/>
                        <a:ea typeface="MS Mincho"/>
                        <a:cs typeface="Times New Roman"/>
                      </a:endParaRPr>
                    </a:p>
                  </a:txBody>
                  <a:tcPr marL="22491" marR="22491" marT="0" marB="0"/>
                </a:tc>
              </a:tr>
              <a:tr h="2023063">
                <a:tc>
                  <a:txBody>
                    <a:bodyPr/>
                    <a:lstStyle/>
                    <a:p>
                      <a:pPr marL="0" marR="0">
                        <a:spcBef>
                          <a:spcPts val="0"/>
                        </a:spcBef>
                        <a:spcAft>
                          <a:spcPts val="0"/>
                        </a:spcAft>
                      </a:pPr>
                      <a:r>
                        <a:rPr lang="en-US" sz="1000" b="1" dirty="0">
                          <a:effectLst/>
                          <a:latin typeface="Calibri" panose="020F0502020204030204" pitchFamily="34" charset="0"/>
                        </a:rPr>
                        <a:t>1900</a:t>
                      </a:r>
                      <a:endParaRPr lang="en-US" sz="1000" b="1"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00" dirty="0">
                          <a:effectLst/>
                          <a:latin typeface="Calibri" panose="020F0502020204030204" pitchFamily="34" charset="0"/>
                        </a:rPr>
                        <a:t>1869 Rickshaw invented in Japan</a:t>
                      </a: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1903 </a:t>
                      </a:r>
                      <a:r>
                        <a:rPr lang="en-US" sz="1000" dirty="0">
                          <a:effectLst/>
                          <a:latin typeface="Calibri" panose="020F0502020204030204" pitchFamily="34" charset="0"/>
                        </a:rPr>
                        <a:t>Wright brothers fly first airplane</a:t>
                      </a:r>
                    </a:p>
                    <a:p>
                      <a:pPr marL="0" marR="0">
                        <a:spcBef>
                          <a:spcPts val="0"/>
                        </a:spcBef>
                        <a:spcAft>
                          <a:spcPts val="0"/>
                        </a:spcAft>
                      </a:pPr>
                      <a:r>
                        <a:rPr lang="en-US" sz="1000" dirty="0">
                          <a:effectLst/>
                          <a:latin typeface="Calibri" panose="020F0502020204030204" pitchFamily="34" charset="0"/>
                        </a:rPr>
                        <a:t>1907 Bakelite, first plastic, invented</a:t>
                      </a: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1912 </a:t>
                      </a:r>
                      <a:r>
                        <a:rPr lang="en-US" sz="1000" dirty="0">
                          <a:effectLst/>
                          <a:latin typeface="Calibri" panose="020F0502020204030204" pitchFamily="34" charset="0"/>
                        </a:rPr>
                        <a:t>first feature-length movie in India</a:t>
                      </a:r>
                    </a:p>
                    <a:p>
                      <a:pPr marL="0" marR="0">
                        <a:spcBef>
                          <a:spcPts val="0"/>
                        </a:spcBef>
                        <a:spcAft>
                          <a:spcPts val="0"/>
                        </a:spcAft>
                      </a:pPr>
                      <a:r>
                        <a:rPr lang="en-US" sz="1000" dirty="0">
                          <a:effectLst/>
                          <a:latin typeface="Calibri" panose="020F0502020204030204" pitchFamily="34" charset="0"/>
                        </a:rPr>
                        <a:t>1913 Henry Ford introduces assembly-line production</a:t>
                      </a:r>
                    </a:p>
                    <a:p>
                      <a:pPr marL="0" marR="0">
                        <a:spcBef>
                          <a:spcPts val="0"/>
                        </a:spcBef>
                        <a:spcAft>
                          <a:spcPts val="0"/>
                        </a:spcAft>
                      </a:pPr>
                      <a:r>
                        <a:rPr lang="en-US" sz="1000" dirty="0">
                          <a:effectLst/>
                          <a:latin typeface="Calibri" panose="020F0502020204030204" pitchFamily="34" charset="0"/>
                        </a:rPr>
                        <a:t>1915-1920 Women gain vote in Norway, Russia, Canada, Germany, Britain, and United States</a:t>
                      </a:r>
                      <a:endParaRPr lang="en-US" sz="1000"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1905 </a:t>
                      </a:r>
                      <a:r>
                        <a:rPr lang="en-US" sz="1000" dirty="0">
                          <a:effectLst/>
                          <a:latin typeface="Calibri" panose="020F0502020204030204" pitchFamily="34" charset="0"/>
                        </a:rPr>
                        <a:t>Viceroy Curzon splits Bengal; mass demonstrations</a:t>
                      </a:r>
                    </a:p>
                    <a:p>
                      <a:pPr marL="0" marR="0">
                        <a:spcBef>
                          <a:spcPts val="0"/>
                        </a:spcBef>
                        <a:spcAft>
                          <a:spcPts val="0"/>
                        </a:spcAft>
                      </a:pPr>
                      <a:r>
                        <a:rPr lang="en-US" sz="1000" dirty="0">
                          <a:effectLst/>
                          <a:latin typeface="Calibri" panose="020F0502020204030204" pitchFamily="34" charset="0"/>
                        </a:rPr>
                        <a:t>1906 Muslims found All-India Muslim League</a:t>
                      </a:r>
                    </a:p>
                    <a:p>
                      <a:pPr marL="0" marR="0">
                        <a:spcBef>
                          <a:spcPts val="0"/>
                        </a:spcBef>
                        <a:spcAft>
                          <a:spcPts val="0"/>
                        </a:spcAft>
                      </a:pPr>
                      <a:r>
                        <a:rPr lang="en-US" sz="1000" dirty="0">
                          <a:effectLst/>
                          <a:latin typeface="Calibri" panose="020F0502020204030204" pitchFamily="34" charset="0"/>
                        </a:rPr>
                        <a:t>1911 British transfer capital from Calcutta to Delhi</a:t>
                      </a:r>
                      <a:endParaRPr lang="en-US" sz="1000"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00" dirty="0">
                          <a:effectLst/>
                          <a:latin typeface="Calibri" panose="020F0502020204030204" pitchFamily="34" charset="0"/>
                        </a:rPr>
                        <a:t>1900s Railroads connect ports to the interior</a:t>
                      </a: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1912 </a:t>
                      </a:r>
                      <a:r>
                        <a:rPr lang="en-US" sz="1000" dirty="0">
                          <a:effectLst/>
                          <a:latin typeface="Calibri" panose="020F0502020204030204" pitchFamily="34" charset="0"/>
                        </a:rPr>
                        <a:t>African National Congress founded</a:t>
                      </a:r>
                      <a:endParaRPr lang="en-US" sz="1000"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00" dirty="0">
                          <a:solidFill>
                            <a:srgbClr val="E2F0F2"/>
                          </a:solidFill>
                          <a:effectLst/>
                          <a:latin typeface="Calibri" panose="020F0502020204030204" pitchFamily="34" charset="0"/>
                        </a:rPr>
                        <a:t>Empty cell</a:t>
                      </a:r>
                      <a:endParaRPr lang="en-US" sz="1000" dirty="0">
                        <a:solidFill>
                          <a:srgbClr val="E2F0F2"/>
                        </a:solidFill>
                        <a:effectLst/>
                        <a:latin typeface="Calibri" panose="020F0502020204030204" pitchFamily="34" charset="0"/>
                        <a:ea typeface="MS Mincho"/>
                        <a:cs typeface="Times New Roman"/>
                      </a:endParaRPr>
                    </a:p>
                  </a:txBody>
                  <a:tcPr marL="22491" marR="22491" marT="0" marB="0"/>
                </a:tc>
              </a:tr>
              <a:tr h="962142">
                <a:tc>
                  <a:txBody>
                    <a:bodyPr/>
                    <a:lstStyle/>
                    <a:p>
                      <a:pPr marL="0" marR="0">
                        <a:spcBef>
                          <a:spcPts val="0"/>
                        </a:spcBef>
                        <a:spcAft>
                          <a:spcPts val="0"/>
                        </a:spcAft>
                      </a:pPr>
                      <a:r>
                        <a:rPr lang="en-US" sz="1000" b="1" dirty="0">
                          <a:effectLst/>
                          <a:latin typeface="Calibri" panose="020F0502020204030204" pitchFamily="34" charset="0"/>
                        </a:rPr>
                        <a:t>1920</a:t>
                      </a:r>
                      <a:endParaRPr lang="en-US" sz="1000" b="1"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1920 </a:t>
                      </a:r>
                      <a:r>
                        <a:rPr lang="en-US" sz="1000" dirty="0">
                          <a:effectLst/>
                          <a:latin typeface="Calibri" panose="020F0502020204030204" pitchFamily="34" charset="0"/>
                        </a:rPr>
                        <a:t>Commercial radio begins in United States </a:t>
                      </a:r>
                    </a:p>
                    <a:p>
                      <a:pPr marL="0" marR="0">
                        <a:spcBef>
                          <a:spcPts val="0"/>
                        </a:spcBef>
                        <a:spcAft>
                          <a:spcPts val="0"/>
                        </a:spcAft>
                      </a:pPr>
                      <a:r>
                        <a:rPr lang="en-US" sz="1000" dirty="0">
                          <a:effectLst/>
                          <a:latin typeface="Calibri" panose="020F0502020204030204" pitchFamily="34" charset="0"/>
                        </a:rPr>
                        <a:t>1923 Margaret Sanger opens first birth control clinic </a:t>
                      </a:r>
                    </a:p>
                    <a:p>
                      <a:pPr marL="0" marR="0">
                        <a:spcBef>
                          <a:spcPts val="0"/>
                        </a:spcBef>
                        <a:spcAft>
                          <a:spcPts val="0"/>
                        </a:spcAft>
                      </a:pPr>
                      <a:r>
                        <a:rPr lang="en-US" sz="1000" dirty="0">
                          <a:effectLst/>
                          <a:latin typeface="Calibri" panose="020F0502020204030204" pitchFamily="34" charset="0"/>
                        </a:rPr>
                        <a:t>1925 Commercial radio begins in Japan</a:t>
                      </a:r>
                      <a:endParaRPr lang="en-US" sz="1000"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00" dirty="0">
                          <a:effectLst/>
                          <a:latin typeface="Calibri" panose="020F0502020204030204" pitchFamily="34" charset="0"/>
                        </a:rPr>
                        <a:t>1919 Amritsar Massacre</a:t>
                      </a: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1929 </a:t>
                      </a:r>
                      <a:r>
                        <a:rPr lang="en-US" sz="1000" dirty="0">
                          <a:effectLst/>
                          <a:latin typeface="Calibri" panose="020F0502020204030204" pitchFamily="34" charset="0"/>
                        </a:rPr>
                        <a:t>Gandhi leads Walk to the Sea</a:t>
                      </a:r>
                      <a:endParaRPr lang="en-US" sz="1000"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00">
                          <a:effectLst/>
                          <a:latin typeface="Calibri" panose="020F0502020204030204" pitchFamily="34" charset="0"/>
                        </a:rPr>
                        <a:t>1920s J. E. Casely Hayford organizes political movement in British West Africa</a:t>
                      </a:r>
                      <a:endParaRPr lang="en-US" sz="100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1928 </a:t>
                      </a:r>
                      <a:r>
                        <a:rPr lang="en-US" sz="1000" dirty="0" err="1">
                          <a:effectLst/>
                          <a:latin typeface="Calibri" panose="020F0502020204030204" pitchFamily="34" charset="0"/>
                        </a:rPr>
                        <a:t>Plutarco</a:t>
                      </a:r>
                      <a:r>
                        <a:rPr lang="en-US" sz="1000" dirty="0">
                          <a:effectLst/>
                          <a:latin typeface="Calibri" panose="020F0502020204030204" pitchFamily="34" charset="0"/>
                        </a:rPr>
                        <a:t> Elias Calles founds Mexico's National Revolutionary Party</a:t>
                      </a:r>
                      <a:endParaRPr lang="en-US" sz="1000" dirty="0">
                        <a:effectLst/>
                        <a:latin typeface="Calibri" panose="020F0502020204030204" pitchFamily="34" charset="0"/>
                        <a:ea typeface="MS Mincho"/>
                        <a:cs typeface="Times New Roman"/>
                      </a:endParaRPr>
                    </a:p>
                  </a:txBody>
                  <a:tcPr marL="22491" marR="22491" marT="0" marB="0"/>
                </a:tc>
              </a:tr>
              <a:tr h="1589549">
                <a:tc>
                  <a:txBody>
                    <a:bodyPr/>
                    <a:lstStyle/>
                    <a:p>
                      <a:pPr marL="0" marR="0">
                        <a:spcBef>
                          <a:spcPts val="0"/>
                        </a:spcBef>
                        <a:spcAft>
                          <a:spcPts val="0"/>
                        </a:spcAft>
                      </a:pPr>
                      <a:r>
                        <a:rPr lang="en-US" sz="1000" b="1" dirty="0">
                          <a:effectLst/>
                          <a:latin typeface="Calibri" panose="020F0502020204030204" pitchFamily="34" charset="0"/>
                        </a:rPr>
                        <a:t>1930</a:t>
                      </a:r>
                      <a:endParaRPr lang="en-US" sz="1000" b="1"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00" dirty="0">
                          <a:effectLst/>
                          <a:latin typeface="Calibri" panose="020F0502020204030204" pitchFamily="34" charset="0"/>
                        </a:rPr>
                        <a:t>1932 Empire State Building opens </a:t>
                      </a:r>
                    </a:p>
                    <a:p>
                      <a:pPr marL="0" marR="0">
                        <a:spcBef>
                          <a:spcPts val="0"/>
                        </a:spcBef>
                        <a:spcAft>
                          <a:spcPts val="0"/>
                        </a:spcAft>
                      </a:pPr>
                      <a:r>
                        <a:rPr lang="en-US" sz="1000" dirty="0">
                          <a:effectLst/>
                          <a:latin typeface="Calibri" panose="020F0502020204030204" pitchFamily="34" charset="0"/>
                        </a:rPr>
                        <a:t>1936 Olympic games in Berlin</a:t>
                      </a:r>
                      <a:endParaRPr lang="en-US" sz="1000"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00" dirty="0">
                          <a:effectLst/>
                          <a:latin typeface="Calibri" panose="020F0502020204030204" pitchFamily="34" charset="0"/>
                        </a:rPr>
                        <a:t>1930s Gandhi calls for independence; he is repeatedly arrested</a:t>
                      </a: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1939 </a:t>
                      </a:r>
                      <a:r>
                        <a:rPr lang="en-US" sz="1000" dirty="0">
                          <a:effectLst/>
                          <a:latin typeface="Calibri" panose="020F0502020204030204" pitchFamily="34" charset="0"/>
                        </a:rPr>
                        <a:t>British bring India into World War II</a:t>
                      </a:r>
                      <a:endParaRPr lang="en-US" sz="1000"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1939-1945 </a:t>
                      </a:r>
                      <a:r>
                        <a:rPr lang="en-US" sz="1000" dirty="0">
                          <a:effectLst/>
                          <a:latin typeface="Calibri" panose="020F0502020204030204" pitchFamily="34" charset="0"/>
                        </a:rPr>
                        <a:t>A million Africans serve in World War II</a:t>
                      </a:r>
                      <a:endParaRPr lang="en-US" sz="1000"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00">
                          <a:effectLst/>
                          <a:latin typeface="Calibri" panose="020F0502020204030204" pitchFamily="34" charset="0"/>
                        </a:rPr>
                        <a:t>1930-1945 Getulio Vargas, dictator of Brazil</a:t>
                      </a:r>
                    </a:p>
                    <a:p>
                      <a:pPr marL="0" marR="0">
                        <a:spcBef>
                          <a:spcPts val="0"/>
                        </a:spcBef>
                        <a:spcAft>
                          <a:spcPts val="0"/>
                        </a:spcAft>
                      </a:pPr>
                      <a:r>
                        <a:rPr lang="en-US" sz="1000">
                          <a:effectLst/>
                          <a:latin typeface="Calibri" panose="020F0502020204030204" pitchFamily="34" charset="0"/>
                        </a:rPr>
                        <a:t>1934-1940 Lazaro Cardenas, president of Mexico</a:t>
                      </a:r>
                    </a:p>
                    <a:p>
                      <a:pPr marL="0" marR="0">
                        <a:spcBef>
                          <a:spcPts val="0"/>
                        </a:spcBef>
                        <a:spcAft>
                          <a:spcPts val="0"/>
                        </a:spcAft>
                      </a:pPr>
                      <a:r>
                        <a:rPr lang="en-US" sz="1000">
                          <a:effectLst/>
                          <a:latin typeface="Calibri" panose="020F0502020204030204" pitchFamily="34" charset="0"/>
                        </a:rPr>
                        <a:t>1938 Cardenas national­izes Mexican oil industry; Vargas proclaims Estado Novo in Brazil</a:t>
                      </a:r>
                      <a:endParaRPr lang="en-US" sz="1000">
                        <a:effectLst/>
                        <a:latin typeface="Calibri" panose="020F0502020204030204" pitchFamily="34" charset="0"/>
                        <a:ea typeface="MS Mincho"/>
                        <a:cs typeface="Times New Roman"/>
                      </a:endParaRPr>
                    </a:p>
                  </a:txBody>
                  <a:tcPr marL="22491" marR="22491" marT="0" marB="0"/>
                </a:tc>
              </a:tr>
              <a:tr h="1011532">
                <a:tc>
                  <a:txBody>
                    <a:bodyPr/>
                    <a:lstStyle/>
                    <a:p>
                      <a:pPr marL="0" marR="0">
                        <a:spcBef>
                          <a:spcPts val="0"/>
                        </a:spcBef>
                        <a:spcAft>
                          <a:spcPts val="0"/>
                        </a:spcAft>
                      </a:pPr>
                      <a:r>
                        <a:rPr lang="en-US" sz="1000" b="1" dirty="0">
                          <a:effectLst/>
                          <a:latin typeface="Calibri" panose="020F0502020204030204" pitchFamily="34" charset="0"/>
                        </a:rPr>
                        <a:t>1940</a:t>
                      </a:r>
                      <a:endParaRPr lang="en-US" sz="1000" b="1" dirty="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00" dirty="0">
                          <a:solidFill>
                            <a:srgbClr val="EDF6F7"/>
                          </a:solidFill>
                          <a:effectLst/>
                          <a:latin typeface="Calibri" panose="020F0502020204030204" pitchFamily="34" charset="0"/>
                        </a:rPr>
                        <a:t>Empty cell</a:t>
                      </a:r>
                      <a:endParaRPr lang="en-US" sz="1000" dirty="0">
                        <a:solidFill>
                          <a:srgbClr val="EDF6F7"/>
                        </a:solidFill>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00">
                          <a:effectLst/>
                          <a:latin typeface="Calibri" panose="020F0502020204030204" pitchFamily="34" charset="0"/>
                        </a:rPr>
                        <a:t>1940 Muhammad Ali Jinnah demands a separate nation for Muslims</a:t>
                      </a:r>
                    </a:p>
                    <a:p>
                      <a:pPr marL="0" marR="0">
                        <a:spcBef>
                          <a:spcPts val="0"/>
                        </a:spcBef>
                        <a:spcAft>
                          <a:spcPts val="0"/>
                        </a:spcAft>
                      </a:pPr>
                      <a:r>
                        <a:rPr lang="en-US" sz="1000">
                          <a:effectLst/>
                          <a:latin typeface="Calibri" panose="020F0502020204030204" pitchFamily="34" charset="0"/>
                        </a:rPr>
                        <a:t>1947 Partition and independence of India and Pakistan</a:t>
                      </a:r>
                      <a:endParaRPr lang="en-US" sz="1000">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r>
                        <a:rPr lang="en-US" sz="1000" dirty="0">
                          <a:effectLst/>
                          <a:latin typeface="Calibri" panose="020F0502020204030204" pitchFamily="34" charset="0"/>
                        </a:rPr>
                        <a:t> </a:t>
                      </a:r>
                      <a:r>
                        <a:rPr lang="en-US" sz="1000" dirty="0" smtClean="0">
                          <a:solidFill>
                            <a:srgbClr val="EDF6F7"/>
                          </a:solidFill>
                          <a:effectLst/>
                          <a:latin typeface="Calibri" panose="020F0502020204030204" pitchFamily="34" charset="0"/>
                        </a:rPr>
                        <a:t>Empty cell</a:t>
                      </a:r>
                      <a:endParaRPr lang="en-US" sz="1000" dirty="0">
                        <a:solidFill>
                          <a:srgbClr val="EDF6F7"/>
                        </a:solidFill>
                        <a:effectLst/>
                        <a:latin typeface="Calibri" panose="020F0502020204030204" pitchFamily="34" charset="0"/>
                        <a:ea typeface="MS Mincho"/>
                        <a:cs typeface="Times New Roman"/>
                      </a:endParaRPr>
                    </a:p>
                  </a:txBody>
                  <a:tcPr marL="22491" marR="22491" marT="0" marB="0"/>
                </a:tc>
                <a:tc>
                  <a:txBody>
                    <a:bodyPr/>
                    <a:lstStyle/>
                    <a:p>
                      <a:pPr marL="0" marR="0">
                        <a:spcBef>
                          <a:spcPts val="0"/>
                        </a:spcBef>
                        <a:spcAft>
                          <a:spcPts val="0"/>
                        </a:spcAft>
                      </a:pPr>
                      <a:endParaRPr lang="en-US" sz="1000" dirty="0" smtClean="0">
                        <a:effectLst/>
                        <a:latin typeface="Calibri" panose="020F0502020204030204" pitchFamily="34" charset="0"/>
                      </a:endParaRPr>
                    </a:p>
                    <a:p>
                      <a:pPr marL="0" marR="0">
                        <a:spcBef>
                          <a:spcPts val="0"/>
                        </a:spcBef>
                        <a:spcAft>
                          <a:spcPts val="0"/>
                        </a:spcAft>
                      </a:pPr>
                      <a:r>
                        <a:rPr lang="en-US" sz="1000" dirty="0" smtClean="0">
                          <a:effectLst/>
                          <a:latin typeface="Calibri" panose="020F0502020204030204" pitchFamily="34" charset="0"/>
                        </a:rPr>
                        <a:t>1943 </a:t>
                      </a:r>
                      <a:r>
                        <a:rPr lang="en-US" sz="1000" dirty="0">
                          <a:effectLst/>
                          <a:latin typeface="Calibri" panose="020F0502020204030204" pitchFamily="34" charset="0"/>
                        </a:rPr>
                        <a:t>Juan Peron leads mili­tary coup in Argentina</a:t>
                      </a:r>
                    </a:p>
                    <a:p>
                      <a:pPr marL="0" marR="0">
                        <a:spcBef>
                          <a:spcPts val="0"/>
                        </a:spcBef>
                        <a:spcAft>
                          <a:spcPts val="0"/>
                        </a:spcAft>
                      </a:pPr>
                      <a:r>
                        <a:rPr lang="en-US" sz="1000" dirty="0">
                          <a:effectLst/>
                          <a:latin typeface="Calibri" panose="020F0502020204030204" pitchFamily="34" charset="0"/>
                        </a:rPr>
                        <a:t>1946 Peron elected presi­dent of Argentina</a:t>
                      </a:r>
                      <a:endParaRPr lang="en-US" sz="1000" dirty="0">
                        <a:effectLst/>
                        <a:latin typeface="Calibri" panose="020F0502020204030204" pitchFamily="34" charset="0"/>
                        <a:ea typeface="MS Mincho"/>
                        <a:cs typeface="Times New Roman"/>
                      </a:endParaRPr>
                    </a:p>
                  </a:txBody>
                  <a:tcPr marL="22491" marR="22491" marT="0" marB="0"/>
                </a:tc>
              </a:tr>
            </a:tbl>
          </a:graphicData>
        </a:graphic>
      </p:graphicFrame>
      <p:sp>
        <p:nvSpPr>
          <p:cNvPr id="3" name="Content Placeholder 2"/>
          <p:cNvSpPr>
            <a:spLocks noGrp="1"/>
          </p:cNvSpPr>
          <p:nvPr>
            <p:ph idx="1"/>
          </p:nvPr>
        </p:nvSpPr>
        <p:spPr>
          <a:xfrm>
            <a:off x="8534400" y="6573627"/>
            <a:ext cx="609600" cy="276999"/>
          </a:xfrm>
        </p:spPr>
        <p:txBody>
          <a:bodyPr/>
          <a:lstStyle/>
          <a:p>
            <a:r>
              <a:rPr lang="en-US" altLang="en-US" sz="1200" b="1" dirty="0" smtClean="0"/>
              <a:t> p781</a:t>
            </a:r>
          </a:p>
        </p:txBody>
      </p:sp>
    </p:spTree>
    <p:extLst>
      <p:ext uri="{BB962C8B-B14F-4D97-AF65-F5344CB8AC3E}">
        <p14:creationId xmlns:p14="http://schemas.microsoft.com/office/powerpoint/2010/main" val="1679507394"/>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6999"/>
            <a:ext cx="7772400" cy="492443"/>
          </a:xfrm>
        </p:spPr>
        <p:txBody>
          <a:bodyPr/>
          <a:lstStyle/>
          <a:p>
            <a:r>
              <a:rPr lang="en-US" altLang="en-US" sz="2600" dirty="0" smtClean="0"/>
              <a:t>Bell Pavilion in Nara, Japan</a:t>
            </a:r>
            <a:endParaRPr lang="en-US" sz="2600" dirty="0"/>
          </a:p>
        </p:txBody>
      </p:sp>
      <p:pic>
        <p:nvPicPr>
          <p:cNvPr id="10241" name="Picture 1" descr="Bell Pavilion in Nara, Japan. The Bell Pavilion at the Todai-ji Temple in Nara houses the biggest bell in Japan, cast in 752. Like all wooden buildings in Japan, the pavilion itself has been rebuilt several times, most recently in 1966–1967."/>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12800"/>
            <a:ext cx="86360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p782</a:t>
            </a:r>
          </a:p>
        </p:txBody>
      </p:sp>
    </p:spTree>
    <p:extLst>
      <p:ext uri="{BB962C8B-B14F-4D97-AF65-F5344CB8AC3E}">
        <p14:creationId xmlns:p14="http://schemas.microsoft.com/office/powerpoint/2010/main" val="3721617506"/>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50977" y="0"/>
            <a:ext cx="7772400" cy="492443"/>
          </a:xfrm>
        </p:spPr>
        <p:txBody>
          <a:bodyPr/>
          <a:lstStyle/>
          <a:p>
            <a:r>
              <a:rPr lang="en-US" altLang="en-US" sz="2600" dirty="0" smtClean="0"/>
              <a:t>Lumière Brothers Camera</a:t>
            </a:r>
            <a:endParaRPr lang="en-US" sz="2600" dirty="0"/>
          </a:p>
        </p:txBody>
      </p:sp>
      <p:pic>
        <p:nvPicPr>
          <p:cNvPr id="12289" name="Picture 1" descr="Lumière Brothers Camera. In this simple and lightweight early model turning the crank caused the chain drive to pull the film in front of the lens from a roll suspended above the device. The larger the roll of film (not shown), the longer the resulting movi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73100" y="431800"/>
            <a:ext cx="77851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606458"/>
            <a:ext cx="685800" cy="276999"/>
          </a:xfrm>
        </p:spPr>
        <p:txBody>
          <a:bodyPr/>
          <a:lstStyle/>
          <a:p>
            <a:r>
              <a:rPr lang="en-US" altLang="en-US" sz="1200" b="1" dirty="0" smtClean="0"/>
              <a:t> p783</a:t>
            </a:r>
          </a:p>
        </p:txBody>
      </p:sp>
    </p:spTree>
    <p:extLst>
      <p:ext uri="{BB962C8B-B14F-4D97-AF65-F5344CB8AC3E}">
        <p14:creationId xmlns:p14="http://schemas.microsoft.com/office/powerpoint/2010/main" val="2378298998"/>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86376" y="0"/>
            <a:ext cx="7772400" cy="492443"/>
          </a:xfrm>
        </p:spPr>
        <p:txBody>
          <a:bodyPr/>
          <a:lstStyle/>
          <a:p>
            <a:r>
              <a:rPr lang="en-US" altLang="en-US" sz="2600" dirty="0" smtClean="0"/>
              <a:t>Rural Japan Before World War I</a:t>
            </a:r>
            <a:endParaRPr lang="en-US" sz="2600" dirty="0"/>
          </a:p>
        </p:txBody>
      </p:sp>
      <p:pic>
        <p:nvPicPr>
          <p:cNvPr id="14337" name="Picture 1" descr="Rural Japan Before World War I. This village scene from Japan reflects the taste for landscapes and ordinary life typical of the earliest photographers in Japan, both European and Japanese. The popularity of such scenes in earlier colored woodcuts may have influenced the choice of such subject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33400" y="431800"/>
            <a:ext cx="8229600" cy="61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p784</a:t>
            </a:r>
          </a:p>
        </p:txBody>
      </p:sp>
    </p:spTree>
    <p:extLst>
      <p:ext uri="{BB962C8B-B14F-4D97-AF65-F5344CB8AC3E}">
        <p14:creationId xmlns:p14="http://schemas.microsoft.com/office/powerpoint/2010/main" val="3071776656"/>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685800" y="-76200"/>
            <a:ext cx="7772400" cy="1447800"/>
          </a:xfrm>
        </p:spPr>
        <p:txBody>
          <a:bodyPr/>
          <a:lstStyle/>
          <a:p>
            <a:pPr eaLnBrk="1" hangingPunct="1"/>
            <a:r>
              <a:rPr lang="en-US" altLang="en-US" smtClean="0">
                <a:solidFill>
                  <a:schemeClr val="tx1"/>
                </a:solidFill>
                <a:latin typeface="Arial" pitchFamily="34" charset="0"/>
              </a:rPr>
              <a:t>New Ways of Living in the Industrial World</a:t>
            </a:r>
          </a:p>
        </p:txBody>
      </p:sp>
      <p:sp>
        <p:nvSpPr>
          <p:cNvPr id="16386" name="Content Placeholder 2"/>
          <p:cNvSpPr>
            <a:spLocks noGrp="1"/>
          </p:cNvSpPr>
          <p:nvPr>
            <p:ph idx="1"/>
          </p:nvPr>
        </p:nvSpPr>
        <p:spPr>
          <a:xfrm>
            <a:off x="685800" y="1371600"/>
            <a:ext cx="8382000" cy="4986338"/>
          </a:xfrm>
        </p:spPr>
        <p:txBody>
          <a:bodyPr/>
          <a:lstStyle/>
          <a:p>
            <a:pPr marL="0" indent="0" eaLnBrk="1" hangingPunct="1">
              <a:buFontTx/>
              <a:buChar char="•"/>
            </a:pPr>
            <a:r>
              <a:rPr lang="en-US" altLang="en-US" sz="3000" dirty="0" smtClean="0">
                <a:latin typeface="Arial" pitchFamily="34" charset="0"/>
              </a:rPr>
              <a:t> Identity</a:t>
            </a:r>
          </a:p>
          <a:p>
            <a:pPr marL="800100" lvl="2" indent="0" eaLnBrk="1" hangingPunct="1"/>
            <a:r>
              <a:rPr lang="en-US" altLang="en-US" sz="3000" dirty="0" smtClean="0">
                <a:latin typeface="Arial" pitchFamily="34" charset="0"/>
              </a:rPr>
              <a:t> Passports, licenses and fingerprints</a:t>
            </a:r>
          </a:p>
          <a:p>
            <a:pPr marL="0" indent="0" eaLnBrk="1" hangingPunct="1">
              <a:buFontTx/>
              <a:buChar char="•"/>
            </a:pPr>
            <a:r>
              <a:rPr lang="en-US" altLang="en-US" sz="3000" dirty="0" smtClean="0">
                <a:latin typeface="Arial" pitchFamily="34" charset="0"/>
              </a:rPr>
              <a:t> Women’s Lives</a:t>
            </a:r>
          </a:p>
          <a:p>
            <a:pPr marL="800100" lvl="2" indent="0" eaLnBrk="1" hangingPunct="1"/>
            <a:r>
              <a:rPr lang="en-US" altLang="en-US" sz="3000" dirty="0" smtClean="0">
                <a:latin typeface="Arial" pitchFamily="34" charset="0"/>
              </a:rPr>
              <a:t> Suffrage movements and the vote</a:t>
            </a:r>
          </a:p>
          <a:p>
            <a:pPr marL="800100" lvl="2" indent="0" eaLnBrk="1" hangingPunct="1"/>
            <a:r>
              <a:rPr lang="en-US" altLang="en-US" sz="3000" dirty="0" smtClean="0">
                <a:latin typeface="Arial" pitchFamily="34" charset="0"/>
              </a:rPr>
              <a:t> Social reform movements</a:t>
            </a:r>
          </a:p>
          <a:p>
            <a:pPr marL="0" indent="0" eaLnBrk="1" hangingPunct="1">
              <a:buFontTx/>
              <a:buChar char="•"/>
            </a:pPr>
            <a:r>
              <a:rPr lang="en-US" altLang="en-US" sz="3000" dirty="0" smtClean="0">
                <a:latin typeface="Arial" pitchFamily="34" charset="0"/>
              </a:rPr>
              <a:t> Revolution in the Sciences: The New Physics</a:t>
            </a:r>
          </a:p>
          <a:p>
            <a:pPr marL="800100" lvl="2" indent="0" eaLnBrk="1" hangingPunct="1"/>
            <a:r>
              <a:rPr lang="en-US" altLang="en-US" sz="3000" dirty="0" smtClean="0">
                <a:latin typeface="Arial" pitchFamily="34" charset="0"/>
              </a:rPr>
              <a:t> Quanta, relativity and Einstein</a:t>
            </a:r>
          </a:p>
          <a:p>
            <a:pPr marL="0" indent="0" eaLnBrk="1" hangingPunct="1">
              <a:buFontTx/>
              <a:buChar char="•"/>
            </a:pPr>
            <a:r>
              <a:rPr lang="en-US" altLang="en-US" sz="3000" dirty="0" smtClean="0">
                <a:latin typeface="Arial" pitchFamily="34" charset="0"/>
              </a:rPr>
              <a:t> The New Social Sciences</a:t>
            </a:r>
          </a:p>
          <a:p>
            <a:pPr marL="800100" lvl="2" indent="0" eaLnBrk="1" hangingPunct="1"/>
            <a:r>
              <a:rPr lang="en-US" altLang="en-US" sz="3000" dirty="0" smtClean="0">
                <a:latin typeface="Arial" pitchFamily="34" charset="0"/>
              </a:rPr>
              <a:t> Freud, Picasso, Dada</a:t>
            </a:r>
          </a:p>
        </p:txBody>
      </p:sp>
    </p:spTree>
    <p:extLst>
      <p:ext uri="{BB962C8B-B14F-4D97-AF65-F5344CB8AC3E}">
        <p14:creationId xmlns:p14="http://schemas.microsoft.com/office/powerpoint/2010/main" val="2412105288"/>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New Ways of Living in the Industrial World (continued)</a:t>
            </a:r>
          </a:p>
        </p:txBody>
      </p:sp>
      <p:sp>
        <p:nvSpPr>
          <p:cNvPr id="17410" name="Content Placeholder 2"/>
          <p:cNvSpPr>
            <a:spLocks noGrp="1"/>
          </p:cNvSpPr>
          <p:nvPr>
            <p:ph idx="1"/>
          </p:nvPr>
        </p:nvSpPr>
        <p:spPr>
          <a:xfrm>
            <a:off x="685800" y="1752600"/>
            <a:ext cx="7772400" cy="4721292"/>
          </a:xfrm>
        </p:spPr>
        <p:txBody>
          <a:bodyPr/>
          <a:lstStyle/>
          <a:p>
            <a:pPr marL="0" indent="0" eaLnBrk="1" hangingPunct="1">
              <a:buFontTx/>
              <a:buChar char="•"/>
            </a:pPr>
            <a:r>
              <a:rPr lang="en-US" altLang="en-US" dirty="0" smtClean="0">
                <a:latin typeface="Arial" pitchFamily="34" charset="0"/>
              </a:rPr>
              <a:t> New Technologies and Activities</a:t>
            </a:r>
          </a:p>
          <a:p>
            <a:pPr marL="800100" lvl="2" indent="0" eaLnBrk="1" hangingPunct="1"/>
            <a:r>
              <a:rPr lang="en-US" altLang="en-US" sz="3200" dirty="0" smtClean="0">
                <a:latin typeface="Arial" pitchFamily="34" charset="0"/>
              </a:rPr>
              <a:t> Aviation</a:t>
            </a:r>
          </a:p>
          <a:p>
            <a:pPr marL="800100" lvl="2" indent="0" eaLnBrk="1" hangingPunct="1"/>
            <a:r>
              <a:rPr lang="en-US" altLang="en-US" sz="3200" dirty="0" smtClean="0">
                <a:latin typeface="Arial" pitchFamily="34" charset="0"/>
              </a:rPr>
              <a:t> Health and Hygiene</a:t>
            </a:r>
          </a:p>
          <a:p>
            <a:pPr marL="800100" lvl="2" indent="0" eaLnBrk="1" hangingPunct="1"/>
            <a:r>
              <a:rPr lang="en-US" altLang="en-US" sz="3200" dirty="0" smtClean="0">
                <a:latin typeface="Arial" pitchFamily="34" charset="0"/>
              </a:rPr>
              <a:t> Spectator sports</a:t>
            </a:r>
          </a:p>
          <a:p>
            <a:pPr marL="0" indent="0" eaLnBrk="1" hangingPunct="1">
              <a:buFontTx/>
              <a:buChar char="•"/>
            </a:pPr>
            <a:r>
              <a:rPr lang="en-US" altLang="en-US" dirty="0" smtClean="0">
                <a:latin typeface="Arial" pitchFamily="34" charset="0"/>
              </a:rPr>
              <a:t> Technology and the environment</a:t>
            </a:r>
          </a:p>
          <a:p>
            <a:pPr marL="800100" lvl="2" indent="0" eaLnBrk="1" hangingPunct="1"/>
            <a:r>
              <a:rPr lang="en-US" altLang="en-US" sz="3200" dirty="0" smtClean="0">
                <a:latin typeface="Arial" pitchFamily="34" charset="0"/>
              </a:rPr>
              <a:t> Skyscrapers</a:t>
            </a:r>
          </a:p>
          <a:p>
            <a:pPr marL="800100" lvl="2" indent="0" eaLnBrk="1" hangingPunct="1"/>
            <a:r>
              <a:rPr lang="en-US" altLang="en-US" sz="3200" dirty="0" smtClean="0">
                <a:latin typeface="Arial" pitchFamily="34" charset="0"/>
              </a:rPr>
              <a:t> Suburban sprawl</a:t>
            </a:r>
          </a:p>
          <a:p>
            <a:pPr marL="800100" lvl="2" indent="0" eaLnBrk="1" hangingPunct="1"/>
            <a:r>
              <a:rPr lang="en-US" altLang="en-US" sz="3200" dirty="0" smtClean="0">
                <a:latin typeface="Arial" pitchFamily="34" charset="0"/>
              </a:rPr>
              <a:t> Los Angeles</a:t>
            </a:r>
            <a:r>
              <a:rPr lang="en-US" altLang="en-US" dirty="0" smtClean="0">
                <a:solidFill>
                  <a:srgbClr val="FF0000"/>
                </a:solidFill>
                <a:latin typeface="Arial" pitchFamily="34" charset="0"/>
              </a:rPr>
              <a:t>	</a:t>
            </a:r>
          </a:p>
        </p:txBody>
      </p:sp>
    </p:spTree>
    <p:extLst>
      <p:ext uri="{BB962C8B-B14F-4D97-AF65-F5344CB8AC3E}">
        <p14:creationId xmlns:p14="http://schemas.microsoft.com/office/powerpoint/2010/main" val="3138341618"/>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2519</TotalTime>
  <Words>1337</Words>
  <Application>Microsoft Office PowerPoint</Application>
  <PresentationFormat>On-screen Show (4:3)</PresentationFormat>
  <Paragraphs>183</Paragraphs>
  <Slides>21</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MS Mincho</vt:lpstr>
      <vt:lpstr>ＭＳ Ｐゴシック</vt:lpstr>
      <vt:lpstr>Arial</vt:lpstr>
      <vt:lpstr>Calibri</vt:lpstr>
      <vt:lpstr>Times New Roman</vt:lpstr>
      <vt:lpstr>Wingdings</vt:lpstr>
      <vt:lpstr>1_Lockard_topic</vt:lpstr>
      <vt:lpstr>Chapter 28 Revolutions in Living, 1900-1950</vt:lpstr>
      <vt:lpstr>Rickshaw Traffic</vt:lpstr>
      <vt:lpstr>New Technology Outside the Industrial World</vt:lpstr>
      <vt:lpstr>Chronology from 1900-1940</vt:lpstr>
      <vt:lpstr>Bell Pavilion in Nara, Japan</vt:lpstr>
      <vt:lpstr>Lumière Brothers Camera</vt:lpstr>
      <vt:lpstr>Rural Japan Before World War I</vt:lpstr>
      <vt:lpstr>New Ways of Living in the Industrial World</vt:lpstr>
      <vt:lpstr>New Ways of Living in the Industrial World (continued)</vt:lpstr>
      <vt:lpstr>First Aluminum Airplane</vt:lpstr>
      <vt:lpstr>Bakelite Jewelry</vt:lpstr>
      <vt:lpstr>A New India, 1905–1947</vt:lpstr>
      <vt:lpstr>The Partition of India, 1947</vt:lpstr>
      <vt:lpstr>World Commercial Map, 1920</vt:lpstr>
      <vt:lpstr>Gandhi’s Salt March to the Sea</vt:lpstr>
      <vt:lpstr>A New India, 1905–1947 (continued)</vt:lpstr>
      <vt:lpstr>Mexico, Argentina, and Brazil, 1917–1949</vt:lpstr>
      <vt:lpstr>Getulio Vargas</vt:lpstr>
      <vt:lpstr>Sub-Saharan Africa, 1900–1945</vt:lpstr>
      <vt:lpstr>Making Palm Oil</vt:lpstr>
      <vt:lpstr>A Quranic School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131</cp:revision>
  <dcterms:created xsi:type="dcterms:W3CDTF">2006-12-01T20:54:40Z</dcterms:created>
  <dcterms:modified xsi:type="dcterms:W3CDTF">2015-10-09T18:49:15Z</dcterms:modified>
</cp:coreProperties>
</file>